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396" r:id="rId2"/>
    <p:sldId id="408" r:id="rId3"/>
    <p:sldId id="409" r:id="rId4"/>
    <p:sldId id="410" r:id="rId5"/>
    <p:sldId id="411" r:id="rId6"/>
    <p:sldId id="412" r:id="rId7"/>
    <p:sldId id="413" r:id="rId8"/>
    <p:sldId id="414" r:id="rId9"/>
    <p:sldId id="415" r:id="rId10"/>
    <p:sldId id="416" r:id="rId11"/>
    <p:sldId id="417" r:id="rId12"/>
    <p:sldId id="418" r:id="rId13"/>
    <p:sldId id="40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8E40"/>
    <a:srgbClr val="000000"/>
    <a:srgbClr val="990099"/>
    <a:srgbClr val="B2B2B2"/>
    <a:srgbClr val="CC66FF"/>
    <a:srgbClr val="33CCFF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4718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7CB4A-98BE-49AC-9B62-A287E36802F3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B6081A-5CCC-4E35-A1D5-A0145D42B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4F541-B2FC-46A7-9878-09B181E26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FDAB4-A086-467E-AB10-26FC8B2A9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145C1-E030-4E3C-BE57-595DE0E81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1C237-752E-4546-894A-CB6F99FA12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2F5E5-3F3A-491E-A189-6BE3622132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914C4-2FEC-40B4-AAB7-6DAB43E6F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D7255-5606-4CED-9D01-7E619FF0B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6DB7C-E11A-4A4C-AA7F-EA7B4DF7A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EDD3E-F6F1-45A2-9B9D-1D6A980DE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810E1-34F7-4D1B-82DF-203C1D329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CEC41-60AA-4779-A0C0-4FF4455E5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697ECBB-86C6-4695-9E2E-7C11DC3A4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3" y="327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3" y="177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2" y="892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1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2" y="137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pPr algn="ctr"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Conducted by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810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Teacher’s Awareness Program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2819399"/>
            <a:ext cx="4691063" cy="1219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ontent Placeholder 3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819400"/>
            <a:ext cx="162083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90600"/>
          </a:xfrm>
        </p:spPr>
        <p:txBody>
          <a:bodyPr/>
          <a:lstStyle/>
          <a:p>
            <a:r>
              <a:rPr lang="en-US" sz="2800" dirty="0" smtClean="0"/>
              <a:t>D) Related to Social Relationship and reciprocity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696200" cy="3962400"/>
          </a:xfrm>
        </p:spPr>
        <p:txBody>
          <a:bodyPr/>
          <a:lstStyle/>
          <a:p>
            <a:pPr marL="457200" indent="-457200">
              <a:buAutoNum type="arabicParenR"/>
            </a:pPr>
            <a:r>
              <a:rPr lang="en-US" sz="2400" dirty="0" smtClean="0"/>
              <a:t>Difficulty to interact with other students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Difficulty to keep a two way conversation going 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Does not participate in group activity like playing, dance etc.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Remains aloof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Does not share her problems with teachers or friend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Shows inappropriate emotions</a:t>
            </a:r>
          </a:p>
          <a:p>
            <a:pPr marL="457200" indent="-457200">
              <a:buNone/>
            </a:pPr>
            <a:r>
              <a:rPr lang="en-US" sz="2400" dirty="0" smtClean="0"/>
              <a:t>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685800"/>
          </a:xfrm>
        </p:spPr>
        <p:txBody>
          <a:bodyPr/>
          <a:lstStyle/>
          <a:p>
            <a:r>
              <a:rPr lang="en-US" sz="2800" dirty="0" smtClean="0"/>
              <a:t>Related to spoken &amp; written language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696200" cy="4038600"/>
          </a:xfrm>
        </p:spPr>
        <p:txBody>
          <a:bodyPr/>
          <a:lstStyle/>
          <a:p>
            <a:pPr marL="457200" indent="-457200">
              <a:buAutoNum type="arabicParenR"/>
            </a:pPr>
            <a:r>
              <a:rPr lang="en-US" sz="2000" dirty="0" smtClean="0"/>
              <a:t>Problem learning the names and sounds of letter</a:t>
            </a:r>
          </a:p>
          <a:p>
            <a:pPr marL="457200" indent="-457200">
              <a:buAutoNum type="arabicParenR"/>
            </a:pPr>
            <a:r>
              <a:rPr lang="en-US" sz="2000" dirty="0" smtClean="0"/>
              <a:t>Confusing the order of letters in words</a:t>
            </a:r>
          </a:p>
          <a:p>
            <a:pPr marL="457200" indent="-457200">
              <a:buAutoNum type="arabicParenR"/>
            </a:pPr>
            <a:r>
              <a:rPr lang="en-US" sz="2000" dirty="0" smtClean="0"/>
              <a:t>Reading slowly or making errors when reading loud</a:t>
            </a:r>
          </a:p>
          <a:p>
            <a:pPr marL="457200" indent="-457200">
              <a:buAutoNum type="arabicParenR"/>
            </a:pPr>
            <a:r>
              <a:rPr lang="en-US" sz="2000" dirty="0" smtClean="0"/>
              <a:t>Answering questions well orally but difficulty writing the answers</a:t>
            </a:r>
          </a:p>
          <a:p>
            <a:pPr marL="457200" indent="-457200">
              <a:buAutoNum type="arabicParenR"/>
            </a:pPr>
            <a:r>
              <a:rPr lang="en-US" sz="2000" dirty="0" smtClean="0"/>
              <a:t>Difficulty in framing sentences</a:t>
            </a:r>
          </a:p>
          <a:p>
            <a:pPr marL="457200" indent="-457200">
              <a:buAutoNum type="arabicParenR"/>
            </a:pPr>
            <a:r>
              <a:rPr lang="en-US" sz="2000" dirty="0" smtClean="0"/>
              <a:t>Poor handwriting, poor spelling</a:t>
            </a:r>
          </a:p>
          <a:p>
            <a:pPr marL="457200" indent="-457200">
              <a:buAutoNum type="arabicParenR"/>
            </a:pPr>
            <a:r>
              <a:rPr lang="en-US" sz="2000" dirty="0" smtClean="0"/>
              <a:t>Difficulty in pronunciation and poor phonological awareness</a:t>
            </a:r>
          </a:p>
          <a:p>
            <a:pPr marL="457200" indent="-457200">
              <a:buAutoNum type="arabicParenR"/>
            </a:pPr>
            <a:r>
              <a:rPr lang="en-US" sz="2000" dirty="0" smtClean="0"/>
              <a:t>Difficulty expressing knowledge in writing</a:t>
            </a:r>
          </a:p>
          <a:p>
            <a:pPr marL="457200" indent="-457200">
              <a:buAutoNum type="arabicParenR"/>
            </a:pPr>
            <a:r>
              <a:rPr lang="en-US" sz="2000" dirty="0" smtClean="0"/>
              <a:t>Difficulty taking notes or copying.</a:t>
            </a:r>
          </a:p>
          <a:p>
            <a:pPr marL="457200" indent="-457200">
              <a:buAutoNum type="arabicParenR"/>
            </a:pPr>
            <a:endParaRPr lang="en-US" sz="2000" dirty="0" smtClean="0"/>
          </a:p>
          <a:p>
            <a:pPr marL="457200" indent="-457200">
              <a:buAutoNum type="arabicParenR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90600"/>
          </a:xfrm>
        </p:spPr>
        <p:txBody>
          <a:bodyPr/>
          <a:lstStyle/>
          <a:p>
            <a:r>
              <a:rPr lang="en-US" sz="2800" dirty="0" smtClean="0"/>
              <a:t>E) Related to difficulty with arithmetic calculations and numerical manipulations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en-US" sz="2400" dirty="0" smtClean="0"/>
              <a:t>Struggles to identify +, - and other signs and to use them correctly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Difficulty to understand word related to </a:t>
            </a:r>
            <a:r>
              <a:rPr lang="en-US" sz="2400" dirty="0" err="1" smtClean="0"/>
              <a:t>maths</a:t>
            </a:r>
            <a:r>
              <a:rPr lang="en-US" sz="2400" dirty="0" smtClean="0"/>
              <a:t>, such as greater than and less than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Difficulty understanding place value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Difficulty in counting money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Difficulty in understanding problem sums and word problems.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3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2143125"/>
            <a:ext cx="1620838" cy="1714500"/>
          </a:xfrm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25" y="2143125"/>
            <a:ext cx="4691063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5" y="4143375"/>
            <a:ext cx="79533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514600" y="49530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www.saltlakemindset.com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514600" y="5562600"/>
            <a:ext cx="4315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Contact : 9830544470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066800"/>
          </a:xfrm>
        </p:spPr>
        <p:txBody>
          <a:bodyPr/>
          <a:lstStyle/>
          <a:p>
            <a:r>
              <a:rPr lang="en-US" sz="2800" dirty="0" smtClean="0"/>
              <a:t>Identification of Problem </a:t>
            </a:r>
            <a:r>
              <a:rPr lang="en-US" sz="2800" dirty="0" err="1" smtClean="0"/>
              <a:t>Behaviour</a:t>
            </a:r>
            <a:r>
              <a:rPr lang="en-US" sz="2800" dirty="0" smtClean="0"/>
              <a:t> in School Students at Classroom Settings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696200" cy="5486400"/>
          </a:xfrm>
        </p:spPr>
        <p:txBody>
          <a:bodyPr/>
          <a:lstStyle/>
          <a:p>
            <a:pPr marL="514350" indent="-514350">
              <a:buAutoNum type="alphaUcParenR"/>
            </a:pPr>
            <a:r>
              <a:rPr lang="en-US" sz="2400" dirty="0" smtClean="0"/>
              <a:t>Attention and Concentration related-</a:t>
            </a:r>
          </a:p>
          <a:p>
            <a:pPr marL="514350" indent="-514350">
              <a:buAutoNum type="arabicParenR"/>
            </a:pPr>
            <a:r>
              <a:rPr lang="en-US" sz="2000" dirty="0" smtClean="0"/>
              <a:t>Often failing to pay close attention to details, making careless mistakes in class work and other activities.</a:t>
            </a:r>
          </a:p>
          <a:p>
            <a:pPr marL="514350" indent="-514350"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Careless mistake in school work</a:t>
            </a:r>
          </a:p>
          <a:p>
            <a:pPr marL="514350" indent="-514350">
              <a:buNone/>
            </a:pPr>
            <a:r>
              <a:rPr lang="en-US" sz="2000" dirty="0" smtClean="0"/>
              <a:t>      * Making mistakes due to not reading questions properly</a:t>
            </a:r>
          </a:p>
          <a:p>
            <a:pPr marL="514350" indent="-514350">
              <a:buNone/>
            </a:pPr>
            <a:r>
              <a:rPr lang="en-US" sz="2000" dirty="0" smtClean="0"/>
              <a:t>      * Too much time needed to complete a work</a:t>
            </a:r>
          </a:p>
          <a:p>
            <a:pPr marL="514350" indent="-514350">
              <a:buNone/>
            </a:pPr>
            <a:r>
              <a:rPr lang="en-US" sz="2000" dirty="0" smtClean="0"/>
              <a:t>      * Not attempting reverse side of a question paper</a:t>
            </a:r>
          </a:p>
          <a:p>
            <a:pPr marL="514350" indent="-514350">
              <a:buNone/>
            </a:pPr>
            <a:r>
              <a:rPr lang="en-US" sz="2000" dirty="0" smtClean="0"/>
              <a:t>      * Not following instructions given in question paper</a:t>
            </a:r>
          </a:p>
          <a:p>
            <a:pPr marL="514350" indent="-514350">
              <a:buNone/>
            </a:pPr>
            <a:r>
              <a:rPr lang="en-US" sz="2000" dirty="0" smtClean="0"/>
              <a:t>2) Difficulty to sustain attention on the task</a:t>
            </a:r>
          </a:p>
          <a:p>
            <a:pPr marL="514350" indent="-514350"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Becoming quickly distracted</a:t>
            </a:r>
          </a:p>
          <a:p>
            <a:pPr marL="514350" indent="-514350">
              <a:buNone/>
            </a:pPr>
            <a:r>
              <a:rPr lang="en-US" sz="2000" dirty="0" smtClean="0"/>
              <a:t>      * Becoming quickly bored</a:t>
            </a:r>
          </a:p>
          <a:p>
            <a:pPr marL="514350" indent="-514350">
              <a:buNone/>
            </a:pPr>
            <a:r>
              <a:rPr lang="en-US" sz="2000" dirty="0" smtClean="0"/>
              <a:t>      * Difficulty to attend class lectures for a period of time.</a:t>
            </a:r>
          </a:p>
          <a:p>
            <a:pPr marL="514350" indent="-514350"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6870700" cy="990600"/>
          </a:xfrm>
        </p:spPr>
        <p:txBody>
          <a:bodyPr/>
          <a:lstStyle/>
          <a:p>
            <a:r>
              <a:rPr lang="en-US" sz="2800" dirty="0" smtClean="0"/>
              <a:t>Attention and Concentration related-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7696200" cy="60198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3) Remaining dreamy or preoccupied when teacher is speaking in class</a:t>
            </a:r>
          </a:p>
          <a:p>
            <a:pPr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Questions have to be repeated</a:t>
            </a:r>
          </a:p>
          <a:p>
            <a:pPr>
              <a:buNone/>
            </a:pPr>
            <a:r>
              <a:rPr lang="en-US" sz="2000" dirty="0" smtClean="0"/>
              <a:t>      * Unable to follow what teacher has said</a:t>
            </a:r>
          </a:p>
          <a:p>
            <a:pPr>
              <a:buNone/>
            </a:pPr>
            <a:r>
              <a:rPr lang="en-US" sz="2000" dirty="0" smtClean="0"/>
              <a:t>4) Unable to </a:t>
            </a:r>
            <a:r>
              <a:rPr lang="en-US" sz="2000" dirty="0" err="1" smtClean="0"/>
              <a:t>organise</a:t>
            </a:r>
            <a:r>
              <a:rPr lang="en-US" sz="2000" dirty="0" smtClean="0"/>
              <a:t> tasks and activities</a:t>
            </a:r>
          </a:p>
          <a:p>
            <a:pPr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Difficulty in planning tasks or home work</a:t>
            </a:r>
          </a:p>
          <a:p>
            <a:pPr>
              <a:buNone/>
            </a:pPr>
            <a:r>
              <a:rPr lang="en-US" sz="2000" dirty="0" smtClean="0"/>
              <a:t>      * Doing things in a messy way</a:t>
            </a:r>
          </a:p>
          <a:p>
            <a:pPr>
              <a:buNone/>
            </a:pPr>
            <a:r>
              <a:rPr lang="en-US" sz="2000" dirty="0" smtClean="0"/>
              <a:t>      * Messy room or desk</a:t>
            </a:r>
          </a:p>
          <a:p>
            <a:pPr>
              <a:buNone/>
            </a:pPr>
            <a:r>
              <a:rPr lang="en-US" sz="2000" dirty="0" smtClean="0"/>
              <a:t>      * Poor sense of time</a:t>
            </a:r>
          </a:p>
          <a:p>
            <a:pPr>
              <a:buNone/>
            </a:pPr>
            <a:r>
              <a:rPr lang="en-US" sz="2000" dirty="0" smtClean="0"/>
              <a:t>      * Requires other people to help to structure </a:t>
            </a:r>
            <a:r>
              <a:rPr lang="en-US" sz="2000" dirty="0" err="1" smtClean="0"/>
              <a:t>assignmesnts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5) Aversion to subjects that needs a lot of concentration </a:t>
            </a:r>
          </a:p>
          <a:p>
            <a:pPr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</a:t>
            </a:r>
            <a:r>
              <a:rPr lang="en-US" sz="2000" dirty="0" err="1" smtClean="0"/>
              <a:t>Maths</a:t>
            </a:r>
            <a:r>
              <a:rPr lang="en-US" sz="2000" dirty="0" smtClean="0"/>
              <a:t> home work, writing essay type answers.</a:t>
            </a:r>
          </a:p>
          <a:p>
            <a:pPr>
              <a:buNone/>
            </a:pPr>
            <a:r>
              <a:rPr lang="en-US" sz="2000" dirty="0" smtClean="0"/>
              <a:t>6) Spending lot of time searching books, copies and taking out from bag</a:t>
            </a:r>
          </a:p>
          <a:p>
            <a:pPr>
              <a:buNone/>
            </a:pPr>
            <a:r>
              <a:rPr lang="en-US" sz="2000" dirty="0" smtClean="0"/>
              <a:t>              </a:t>
            </a:r>
            <a:r>
              <a:rPr lang="en-US" sz="2000" dirty="0" err="1" smtClean="0"/>
              <a:t>Eg</a:t>
            </a:r>
            <a:r>
              <a:rPr lang="en-US" sz="2000" dirty="0" smtClean="0"/>
              <a:t>. Often not bringing required books and stationery          items to class room.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r>
              <a:rPr lang="en-US" sz="2800" dirty="0" smtClean="0"/>
              <a:t>Attention and Concentration related-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696200" cy="58674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7) Easily distracted by external stimuli</a:t>
            </a:r>
          </a:p>
          <a:p>
            <a:pPr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Looking outside window in class room</a:t>
            </a:r>
          </a:p>
          <a:p>
            <a:pPr>
              <a:buNone/>
            </a:pPr>
            <a:r>
              <a:rPr lang="en-US" sz="2000" dirty="0" smtClean="0"/>
              <a:t>      * talking to friends often when teacher is teaching in class room</a:t>
            </a:r>
          </a:p>
          <a:p>
            <a:pPr>
              <a:buNone/>
            </a:pPr>
            <a:r>
              <a:rPr lang="en-US" sz="2000" dirty="0" smtClean="0"/>
              <a:t>8) Forgetting important events and appointments</a:t>
            </a:r>
          </a:p>
          <a:p>
            <a:pPr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Class test, wearing sport shoes on P.T. day</a:t>
            </a:r>
          </a:p>
          <a:p>
            <a:pPr>
              <a:buNone/>
            </a:pPr>
            <a:r>
              <a:rPr lang="en-US" sz="2000" dirty="0" smtClean="0"/>
              <a:t>      * Not wearing uniform properly</a:t>
            </a: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r>
              <a:rPr lang="en-US" sz="2800" dirty="0" smtClean="0"/>
              <a:t>B) Related to hyperactivity and impulsive </a:t>
            </a:r>
            <a:r>
              <a:rPr lang="en-US" sz="2800" dirty="0" err="1" smtClean="0"/>
              <a:t>behaviour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696200" cy="49530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1) Often fidget ( moving hand and feet constantly while sitting in class room</a:t>
            </a:r>
          </a:p>
          <a:p>
            <a:pPr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Fidgets with legs</a:t>
            </a:r>
          </a:p>
          <a:p>
            <a:pPr>
              <a:buNone/>
            </a:pPr>
            <a:r>
              <a:rPr lang="en-US" sz="2000" dirty="0" smtClean="0"/>
              <a:t>      * Playing with pen, rubber on desk</a:t>
            </a:r>
          </a:p>
          <a:p>
            <a:pPr>
              <a:buNone/>
            </a:pPr>
            <a:r>
              <a:rPr lang="en-US" sz="2000" dirty="0" smtClean="0"/>
              <a:t>      * Biting nails</a:t>
            </a:r>
          </a:p>
          <a:p>
            <a:pPr>
              <a:buNone/>
            </a:pPr>
            <a:r>
              <a:rPr lang="en-US" sz="2000" dirty="0" smtClean="0"/>
              <a:t>2) Standing up in situations where it is expected to be remain seated</a:t>
            </a:r>
          </a:p>
          <a:p>
            <a:pPr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Standing up in class room suddenly</a:t>
            </a:r>
          </a:p>
          <a:p>
            <a:pPr>
              <a:buNone/>
            </a:pPr>
            <a:r>
              <a:rPr lang="en-US" sz="2000" dirty="0" smtClean="0"/>
              <a:t>      * Moving around in class room, getting </a:t>
            </a:r>
            <a:r>
              <a:rPr lang="en-US" sz="2000" dirty="0" err="1" smtClean="0"/>
              <a:t>uo</a:t>
            </a:r>
            <a:r>
              <a:rPr lang="en-US" sz="2000" dirty="0" smtClean="0"/>
              <a:t> on chairs, table</a:t>
            </a:r>
          </a:p>
          <a:p>
            <a:pPr>
              <a:buNone/>
            </a:pPr>
            <a:r>
              <a:rPr lang="en-US" sz="2000" dirty="0" smtClean="0"/>
              <a:t>      * Banging desks in absence of teacher in class room</a:t>
            </a:r>
          </a:p>
          <a:p>
            <a:pPr>
              <a:buNone/>
            </a:pPr>
            <a:r>
              <a:rPr lang="en-US" sz="2000" dirty="0" smtClean="0"/>
              <a:t>      * Starts fighting with friends in absence of teacher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14400"/>
          </a:xfrm>
        </p:spPr>
        <p:txBody>
          <a:bodyPr/>
          <a:lstStyle/>
          <a:p>
            <a:r>
              <a:rPr lang="en-US" sz="2800" dirty="0" smtClean="0"/>
              <a:t>B) Related to hyperactivity and impulsive </a:t>
            </a:r>
            <a:r>
              <a:rPr lang="en-US" sz="2800" dirty="0" err="1" smtClean="0"/>
              <a:t>behaviour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696200" cy="44196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3) Talks excessively</a:t>
            </a:r>
          </a:p>
          <a:p>
            <a:pPr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Known as chatterbox in class</a:t>
            </a:r>
          </a:p>
          <a:p>
            <a:pPr>
              <a:buNone/>
            </a:pPr>
            <a:r>
              <a:rPr lang="en-US" sz="2000" dirty="0" smtClean="0"/>
              <a:t>      * Needs constant reminder of teacher not to talk in class; Being punished for talking</a:t>
            </a:r>
          </a:p>
          <a:p>
            <a:pPr>
              <a:buNone/>
            </a:pPr>
            <a:r>
              <a:rPr lang="en-US" sz="2000" dirty="0" smtClean="0"/>
              <a:t>      * Quarreling with friends frequently</a:t>
            </a:r>
          </a:p>
          <a:p>
            <a:pPr>
              <a:buNone/>
            </a:pPr>
            <a:r>
              <a:rPr lang="en-US" sz="2000" dirty="0" smtClean="0"/>
              <a:t>      * Shouting out answers in class room</a:t>
            </a:r>
          </a:p>
          <a:p>
            <a:pPr>
              <a:buNone/>
            </a:pPr>
            <a:r>
              <a:rPr lang="en-US" sz="2000" dirty="0" smtClean="0"/>
              <a:t>4) Difficulty waiting for turn</a:t>
            </a:r>
          </a:p>
          <a:p>
            <a:pPr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Difficulty waiting for turn in group activities</a:t>
            </a:r>
          </a:p>
          <a:p>
            <a:pPr>
              <a:buNone/>
            </a:pPr>
            <a:r>
              <a:rPr lang="en-US" sz="2000" dirty="0" smtClean="0"/>
              <a:t>      * Always being first to talk or act</a:t>
            </a:r>
          </a:p>
          <a:p>
            <a:pPr>
              <a:buNone/>
            </a:pPr>
            <a:r>
              <a:rPr lang="en-US" sz="2000" dirty="0" smtClean="0"/>
              <a:t>      * Becoming impatient quickly</a:t>
            </a:r>
          </a:p>
          <a:p>
            <a:pPr>
              <a:buNone/>
            </a:pPr>
            <a:r>
              <a:rPr lang="en-US" sz="2000" dirty="0" smtClean="0"/>
              <a:t>      * Crossing road without looking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14400"/>
          </a:xfrm>
        </p:spPr>
        <p:txBody>
          <a:bodyPr/>
          <a:lstStyle/>
          <a:p>
            <a:r>
              <a:rPr lang="en-US" sz="2800" dirty="0" smtClean="0"/>
              <a:t>B) Related to hyperactivity and impulsive </a:t>
            </a:r>
            <a:r>
              <a:rPr lang="en-US" sz="2800" dirty="0" err="1" smtClean="0"/>
              <a:t>behaviour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696200" cy="40386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5) Interrupt the activities of others in class room</a:t>
            </a:r>
          </a:p>
          <a:p>
            <a:pPr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Impinges on the games of others</a:t>
            </a:r>
          </a:p>
          <a:p>
            <a:pPr>
              <a:buNone/>
            </a:pPr>
            <a:r>
              <a:rPr lang="en-US" sz="2000" dirty="0" smtClean="0"/>
              <a:t>      * Interrupts conversation of others</a:t>
            </a:r>
          </a:p>
          <a:p>
            <a:pPr>
              <a:buNone/>
            </a:pPr>
            <a:r>
              <a:rPr lang="en-US" sz="2000" dirty="0" smtClean="0"/>
              <a:t>      * Tearing pages of others </a:t>
            </a:r>
          </a:p>
          <a:p>
            <a:pPr>
              <a:buNone/>
            </a:pPr>
            <a:r>
              <a:rPr lang="en-US" sz="2000" dirty="0" smtClean="0"/>
              <a:t>6) Arguing with teachers and elders.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r>
              <a:rPr lang="en-US" sz="2800" dirty="0" smtClean="0"/>
              <a:t>C) Mood related difficulties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696200" cy="5257800"/>
          </a:xfrm>
        </p:spPr>
        <p:txBody>
          <a:bodyPr/>
          <a:lstStyle/>
          <a:p>
            <a:pPr marL="457200" indent="-457200">
              <a:buAutoNum type="arabicParenR"/>
            </a:pPr>
            <a:r>
              <a:rPr lang="en-US" sz="2000" dirty="0" smtClean="0"/>
              <a:t>Having short temper</a:t>
            </a:r>
          </a:p>
          <a:p>
            <a:pPr marL="457200" indent="-457200"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Often becoming involved in quarrel and fight with friends</a:t>
            </a:r>
          </a:p>
          <a:p>
            <a:pPr marL="457200" indent="-457200">
              <a:buNone/>
            </a:pPr>
            <a:r>
              <a:rPr lang="en-US" sz="2000" dirty="0" smtClean="0"/>
              <a:t>2) Feeling very sad or low</a:t>
            </a:r>
          </a:p>
          <a:p>
            <a:pPr marL="457200" indent="-457200"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Sitting in class room uninvolved in teaching learning process</a:t>
            </a:r>
          </a:p>
          <a:p>
            <a:pPr marL="457200" indent="-457200">
              <a:buNone/>
            </a:pPr>
            <a:r>
              <a:rPr lang="en-US" sz="2000" dirty="0" smtClean="0"/>
              <a:t>      * Putting head down often</a:t>
            </a:r>
          </a:p>
          <a:p>
            <a:pPr marL="457200" indent="-457200">
              <a:buNone/>
            </a:pPr>
            <a:r>
              <a:rPr lang="en-US" sz="2000" dirty="0" smtClean="0"/>
              <a:t>      * Isolating from friends</a:t>
            </a:r>
          </a:p>
          <a:p>
            <a:pPr marL="457200" indent="-457200">
              <a:buNone/>
            </a:pPr>
            <a:r>
              <a:rPr lang="en-US" sz="2000" dirty="0" smtClean="0"/>
              <a:t>3) Expressing feeling of guilt or worthlessness</a:t>
            </a:r>
          </a:p>
          <a:p>
            <a:pPr marL="457200" indent="-457200">
              <a:buNone/>
            </a:pPr>
            <a:r>
              <a:rPr lang="en-US" sz="2000" dirty="0" smtClean="0"/>
              <a:t>4) Lack of interest in playing and other class activities</a:t>
            </a:r>
          </a:p>
          <a:p>
            <a:pPr marL="457200" indent="-457200">
              <a:buNone/>
            </a:pPr>
            <a:r>
              <a:rPr lang="en-US" sz="2000" dirty="0" smtClean="0"/>
              <a:t>5) Unable to control anger and it turns into severe rage</a:t>
            </a:r>
          </a:p>
          <a:p>
            <a:pPr marL="457200" indent="-457200">
              <a:buNone/>
            </a:pPr>
            <a:r>
              <a:rPr lang="en-US" sz="2000" dirty="0" smtClean="0"/>
              <a:t>6) Inflated self esteem</a:t>
            </a:r>
          </a:p>
          <a:p>
            <a:pPr marL="457200" indent="-457200"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Feeling that he/she knows everything</a:t>
            </a:r>
          </a:p>
          <a:p>
            <a:pPr marL="457200" indent="-457200">
              <a:buNone/>
            </a:pPr>
            <a:r>
              <a:rPr lang="en-US" sz="2000" dirty="0" smtClean="0"/>
              <a:t>              * Considering himself superior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762000"/>
          </a:xfrm>
        </p:spPr>
        <p:txBody>
          <a:bodyPr/>
          <a:lstStyle/>
          <a:p>
            <a:r>
              <a:rPr lang="en-US" sz="2800" dirty="0" smtClean="0"/>
              <a:t>C) Mood related difficulties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696200" cy="40386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7) Grandiose attitude</a:t>
            </a:r>
          </a:p>
          <a:p>
            <a:pPr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Arguing with teacher frequently</a:t>
            </a:r>
          </a:p>
          <a:p>
            <a:pPr>
              <a:buNone/>
            </a:pPr>
            <a:r>
              <a:rPr lang="en-US" sz="2000" dirty="0" smtClean="0"/>
              <a:t>8) Self harming tendency</a:t>
            </a:r>
          </a:p>
          <a:p>
            <a:pPr>
              <a:buNone/>
            </a:pPr>
            <a:r>
              <a:rPr lang="en-US" sz="2000" dirty="0" err="1" smtClean="0"/>
              <a:t>Eg</a:t>
            </a:r>
            <a:r>
              <a:rPr lang="en-US" sz="2000" dirty="0" smtClean="0"/>
              <a:t>. * Hitting </a:t>
            </a:r>
            <a:r>
              <a:rPr lang="en-US" sz="2000" dirty="0" err="1" smtClean="0"/>
              <a:t>ownself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* Banging head on wall.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2030</TotalTime>
  <Words>852</Words>
  <Application>Microsoft Office PowerPoint</Application>
  <PresentationFormat>On-screen Show (4:3)</PresentationFormat>
  <Paragraphs>108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Crayons</vt:lpstr>
      <vt:lpstr>Slide 1</vt:lpstr>
      <vt:lpstr>Identification of Problem Behaviour in School Students at Classroom Settings</vt:lpstr>
      <vt:lpstr>Attention and Concentration related- </vt:lpstr>
      <vt:lpstr>Attention and Concentration related- </vt:lpstr>
      <vt:lpstr>B) Related to hyperactivity and impulsive behaviour </vt:lpstr>
      <vt:lpstr>B) Related to hyperactivity and impulsive behaviour </vt:lpstr>
      <vt:lpstr>B) Related to hyperactivity and impulsive behaviour </vt:lpstr>
      <vt:lpstr>C) Mood related difficulties</vt:lpstr>
      <vt:lpstr>C) Mood related difficulties</vt:lpstr>
      <vt:lpstr>D) Related to Social Relationship and reciprocity</vt:lpstr>
      <vt:lpstr>Related to spoken &amp; written language</vt:lpstr>
      <vt:lpstr>E) Related to difficulty with arithmetic calculations and numerical manipulations</vt:lpstr>
      <vt:lpstr>THANK YOU</vt:lpstr>
    </vt:vector>
  </TitlesOfParts>
  <Company>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and ADHD</dc:title>
  <dc:creator>Tyler Nichols</dc:creator>
  <cp:lastModifiedBy>user</cp:lastModifiedBy>
  <cp:revision>294</cp:revision>
  <dcterms:created xsi:type="dcterms:W3CDTF">2011-02-20T00:25:06Z</dcterms:created>
  <dcterms:modified xsi:type="dcterms:W3CDTF">2019-02-04T11:48:39Z</dcterms:modified>
</cp:coreProperties>
</file>